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15" r:id="rId4"/>
    <p:sldId id="316" r:id="rId5"/>
    <p:sldId id="317" r:id="rId6"/>
    <p:sldId id="318" r:id="rId7"/>
    <p:sldId id="319" r:id="rId8"/>
    <p:sldId id="322" r:id="rId9"/>
    <p:sldId id="323" r:id="rId10"/>
    <p:sldId id="321" r:id="rId11"/>
    <p:sldId id="261" r:id="rId12"/>
    <p:sldId id="299" r:id="rId13"/>
    <p:sldId id="300" r:id="rId14"/>
    <p:sldId id="320" r:id="rId15"/>
    <p:sldId id="325" r:id="rId16"/>
    <p:sldId id="259" r:id="rId17"/>
  </p:sldIdLst>
  <p:sldSz cx="12192000" cy="6858000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7E9"/>
    <a:srgbClr val="88D555"/>
    <a:srgbClr val="85FF50"/>
    <a:srgbClr val="000000"/>
    <a:srgbClr val="005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7059"/>
  </p:normalViewPr>
  <p:slideViewPr>
    <p:cSldViewPr snapToGrid="0" showGuides="1">
      <p:cViewPr varScale="1">
        <p:scale>
          <a:sx n="116" d="100"/>
          <a:sy n="116" d="100"/>
        </p:scale>
        <p:origin x="330" y="108"/>
      </p:cViewPr>
      <p:guideLst>
        <p:guide orient="horz" pos="3974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348B6D-2962-47E8-A251-BD7F17279FA1}" type="datetimeFigureOut">
              <a:rPr lang="es-CO" smtClean="0"/>
              <a:t>23/06/2020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C8DED4-3137-4745-A25D-D8034B7D25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4887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9DD9B2-89C6-F443-B4F6-B5B03F704F5E}" type="datetimeFigureOut">
              <a:rPr lang="es-CO" smtClean="0"/>
              <a:t>23/06/2020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47E47B-5B90-F041-AC37-A4BB46C26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109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88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86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71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85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57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09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68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04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17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82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2C37-DBBE-4507-B6B0-3B7D71457A4D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54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"/>
            <a:ext cx="12195831" cy="68540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33281" y="4422795"/>
            <a:ext cx="772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ACCIÓN</a:t>
            </a: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</a:t>
            </a:r>
            <a:r>
              <a:rPr lang="es-E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segundo semestre</a:t>
            </a:r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80666" y="5777372"/>
            <a:ext cx="878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ADMINISTRATIVO DE PLANEACIÓN 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>
            <a:extLst>
              <a:ext uri="{FF2B5EF4-FFF2-40B4-BE49-F238E27FC236}">
                <a16:creationId xmlns="" xmlns:a16="http://schemas.microsoft.com/office/drawing/2014/main" id="{290884BD-8697-804A-ACF2-390589451485}"/>
              </a:ext>
            </a:extLst>
          </p:cNvPr>
          <p:cNvSpPr/>
          <p:nvPr/>
        </p:nvSpPr>
        <p:spPr>
          <a:xfrm>
            <a:off x="4217320" y="409120"/>
            <a:ext cx="3497191" cy="44210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</a:rPr>
              <a:t>M.G.A WEB 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="" xmlns:a16="http://schemas.microsoft.com/office/drawing/2014/main" id="{AE8BF3B4-9B29-7945-B708-C305D0CCCEBA}"/>
              </a:ext>
            </a:extLst>
          </p:cNvPr>
          <p:cNvSpPr/>
          <p:nvPr/>
        </p:nvSpPr>
        <p:spPr>
          <a:xfrm>
            <a:off x="1176139" y="1107349"/>
            <a:ext cx="2881478" cy="87471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RESOLUCIÓN 0806 DE 2005</a:t>
            </a:r>
          </a:p>
          <a:p>
            <a:pPr algn="ctr">
              <a:defRPr/>
            </a:pPr>
            <a:r>
              <a:rPr lang="es-CO" sz="1200" dirty="0">
                <a:solidFill>
                  <a:schemeClr val="tx1"/>
                </a:solidFill>
              </a:rPr>
              <a:t>METODOLOGÍA DEL BANCO DE PROYECTOS  M.G.A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3" name="Rectángulo redondeado 12">
            <a:extLst>
              <a:ext uri="{FF2B5EF4-FFF2-40B4-BE49-F238E27FC236}">
                <a16:creationId xmlns="" xmlns:a16="http://schemas.microsoft.com/office/drawing/2014/main" id="{D3D742C7-B0BA-D049-BAC2-5F8A6740584C}"/>
              </a:ext>
            </a:extLst>
          </p:cNvPr>
          <p:cNvSpPr/>
          <p:nvPr/>
        </p:nvSpPr>
        <p:spPr>
          <a:xfrm>
            <a:off x="4525176" y="1107348"/>
            <a:ext cx="2881478" cy="87471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RESOLUCIÓN 1450 DE 2013</a:t>
            </a:r>
          </a:p>
          <a:p>
            <a:pPr algn="ctr">
              <a:defRPr/>
            </a:pPr>
            <a:r>
              <a:rPr lang="es-CO" sz="1200" dirty="0">
                <a:solidFill>
                  <a:schemeClr val="tx1"/>
                </a:solidFill>
              </a:rPr>
              <a:t>M.G.A ÚNICA METODOLOGÍA PARA LA FORMULACIÓN Y EVALUACIÓN DE LOS PROYECTOS </a:t>
            </a:r>
            <a:endParaRPr lang="es-ES" sz="1200" dirty="0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714A7D8F-990F-3943-9F18-AEC2CE32C7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07" y="2375785"/>
            <a:ext cx="5610225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 redondeado 14">
            <a:extLst>
              <a:ext uri="{FF2B5EF4-FFF2-40B4-BE49-F238E27FC236}">
                <a16:creationId xmlns="" xmlns:a16="http://schemas.microsoft.com/office/drawing/2014/main" id="{7E29C68A-A1F2-F44C-916C-80333CBCC8F2}"/>
              </a:ext>
            </a:extLst>
          </p:cNvPr>
          <p:cNvSpPr/>
          <p:nvPr/>
        </p:nvSpPr>
        <p:spPr>
          <a:xfrm>
            <a:off x="8566277" y="3493972"/>
            <a:ext cx="2677065" cy="141473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</a:rPr>
              <a:t>HERRAMIENTA  FUNDAMENTADA EN LA METODOLOGÍA DE MARCO LÓGICO</a:t>
            </a:r>
          </a:p>
          <a:p>
            <a:pPr algn="ctr"/>
            <a:r>
              <a:rPr lang="es-CO" dirty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</a:rPr>
              <a:t>MML </a:t>
            </a:r>
          </a:p>
        </p:txBody>
      </p:sp>
      <p:sp>
        <p:nvSpPr>
          <p:cNvPr id="16" name="Flecha izquierda 15">
            <a:extLst>
              <a:ext uri="{FF2B5EF4-FFF2-40B4-BE49-F238E27FC236}">
                <a16:creationId xmlns="" xmlns:a16="http://schemas.microsoft.com/office/drawing/2014/main" id="{7FB395B6-49D9-2847-8B3A-69C610F6C847}"/>
              </a:ext>
            </a:extLst>
          </p:cNvPr>
          <p:cNvSpPr/>
          <p:nvPr/>
        </p:nvSpPr>
        <p:spPr>
          <a:xfrm>
            <a:off x="7295351" y="4089195"/>
            <a:ext cx="582371" cy="224287"/>
          </a:xfrm>
          <a:prstGeom prst="leftArrow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7030A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446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>
            <a:extLst>
              <a:ext uri="{FF2B5EF4-FFF2-40B4-BE49-F238E27FC236}">
                <a16:creationId xmlns="" xmlns:a16="http://schemas.microsoft.com/office/drawing/2014/main" id="{F87E4912-E586-0F4A-9FB1-9FE221B2D0DD}"/>
              </a:ext>
            </a:extLst>
          </p:cNvPr>
          <p:cNvSpPr/>
          <p:nvPr/>
        </p:nvSpPr>
        <p:spPr>
          <a:xfrm>
            <a:off x="8333508" y="1677218"/>
            <a:ext cx="2800350" cy="504056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</a:rPr>
              <a:t>INTENCION 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="" xmlns:a16="http://schemas.microsoft.com/office/drawing/2014/main" id="{36ECB008-3194-314A-9440-61C56487790E}"/>
              </a:ext>
            </a:extLst>
          </p:cNvPr>
          <p:cNvSpPr/>
          <p:nvPr/>
        </p:nvSpPr>
        <p:spPr>
          <a:xfrm>
            <a:off x="8740679" y="4107057"/>
            <a:ext cx="2297062" cy="2002798"/>
          </a:xfrm>
          <a:prstGeom prst="roundRect">
            <a:avLst>
              <a:gd name="adj" fmla="val 25010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Hacer, realizar, construir, producir, disponer,  fabricar ejecutar acciones en tiempo determinado (anualidad)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0" name="Flecha derecha 9">
            <a:extLst>
              <a:ext uri="{FF2B5EF4-FFF2-40B4-BE49-F238E27FC236}">
                <a16:creationId xmlns="" xmlns:a16="http://schemas.microsoft.com/office/drawing/2014/main" id="{19848978-F62B-F440-816F-D068FFBE9416}"/>
              </a:ext>
            </a:extLst>
          </p:cNvPr>
          <p:cNvSpPr/>
          <p:nvPr/>
        </p:nvSpPr>
        <p:spPr>
          <a:xfrm rot="5400000">
            <a:off x="9062427" y="2973552"/>
            <a:ext cx="1312338" cy="341227"/>
          </a:xfrm>
          <a:prstGeom prst="rightArrow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 b="1">
              <a:solidFill>
                <a:schemeClr val="tx1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618258" y="2181274"/>
            <a:ext cx="6587837" cy="22972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Un </a:t>
            </a:r>
            <a:r>
              <a:rPr lang="es-CO" b="1" dirty="0" smtClean="0">
                <a:solidFill>
                  <a:schemeClr val="tx1"/>
                </a:solidFill>
              </a:rPr>
              <a:t>PLAN DE ACCIÓN</a:t>
            </a:r>
            <a:r>
              <a:rPr lang="es-CO" dirty="0">
                <a:solidFill>
                  <a:schemeClr val="tx1"/>
                </a:solidFill>
              </a:rPr>
              <a:t> es </a:t>
            </a:r>
            <a:r>
              <a:rPr lang="es-CO" dirty="0" smtClean="0">
                <a:solidFill>
                  <a:schemeClr val="tx1"/>
                </a:solidFill>
              </a:rPr>
              <a:t>un</a:t>
            </a:r>
            <a:r>
              <a:rPr lang="es-CO" dirty="0">
                <a:solidFill>
                  <a:schemeClr val="tx1"/>
                </a:solidFill>
              </a:rPr>
              <a:t> </a:t>
            </a:r>
            <a:r>
              <a:rPr lang="es-CO" b="1" dirty="0">
                <a:solidFill>
                  <a:schemeClr val="tx1"/>
                </a:solidFill>
              </a:rPr>
              <a:t>documento</a:t>
            </a:r>
            <a:r>
              <a:rPr lang="es-CO" dirty="0">
                <a:solidFill>
                  <a:schemeClr val="tx1"/>
                </a:solidFill>
              </a:rPr>
              <a:t> que prioriza las iniciativas más importantes para cumplir con ciertos objetivos y metas, se constituye como una guía que nos permite llevar a cabo el cumplimiento de un proyecto.</a:t>
            </a:r>
          </a:p>
        </p:txBody>
      </p:sp>
    </p:spTree>
    <p:extLst>
      <p:ext uri="{BB962C8B-B14F-4D97-AF65-F5344CB8AC3E}">
        <p14:creationId xmlns:p14="http://schemas.microsoft.com/office/powerpoint/2010/main" val="12921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16593BA-2B2F-1F47-BEF9-B3BA83D48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15" y="637917"/>
            <a:ext cx="4328340" cy="3015438"/>
          </a:xfrm>
          <a:prstGeom prst="rect">
            <a:avLst/>
          </a:prstGeom>
          <a:noFill/>
          <a:ln w="38100">
            <a:solidFill>
              <a:srgbClr val="3437E9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A2D7221-426B-A640-8C99-48FAF0589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60" y="4284826"/>
            <a:ext cx="5962650" cy="1152525"/>
          </a:xfrm>
          <a:prstGeom prst="rect">
            <a:avLst/>
          </a:prstGeom>
          <a:noFill/>
          <a:ln w="38100">
            <a:solidFill>
              <a:srgbClr val="3437E9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8EFBC87-0270-9448-801B-47B188573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310" y="3653355"/>
            <a:ext cx="5324475" cy="2571750"/>
          </a:xfrm>
          <a:prstGeom prst="rect">
            <a:avLst/>
          </a:prstGeom>
          <a:noFill/>
          <a:ln w="38100">
            <a:solidFill>
              <a:srgbClr val="3437E9"/>
            </a:solidFill>
          </a:ln>
        </p:spPr>
      </p:pic>
      <p:sp>
        <p:nvSpPr>
          <p:cNvPr id="5" name="Rectángulo redondeado 4">
            <a:extLst>
              <a:ext uri="{FF2B5EF4-FFF2-40B4-BE49-F238E27FC236}">
                <a16:creationId xmlns="" xmlns:a16="http://schemas.microsoft.com/office/drawing/2014/main" id="{22029EA5-6FEC-3C47-B7EE-4372EDD5059B}"/>
              </a:ext>
            </a:extLst>
          </p:cNvPr>
          <p:cNvSpPr/>
          <p:nvPr/>
        </p:nvSpPr>
        <p:spPr>
          <a:xfrm>
            <a:off x="5698671" y="1603716"/>
            <a:ext cx="6007100" cy="520700"/>
          </a:xfrm>
          <a:prstGeom prst="roundRect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CÓMO HACER EL PLAN DE ACCIÓN VIGENCIA 2020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="" xmlns:a16="http://schemas.microsoft.com/office/drawing/2014/main" id="{FEC4957C-C1A5-CB4D-B539-F35C3BB5372A}"/>
              </a:ext>
            </a:extLst>
          </p:cNvPr>
          <p:cNvSpPr/>
          <p:nvPr/>
        </p:nvSpPr>
        <p:spPr>
          <a:xfrm>
            <a:off x="6913154" y="2429195"/>
            <a:ext cx="3578134" cy="520700"/>
          </a:xfrm>
          <a:prstGeom prst="roundRect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FORMATO DEFINIDO: </a:t>
            </a:r>
            <a:r>
              <a:rPr lang="es-CO" sz="2000" b="1" dirty="0" err="1">
                <a:solidFill>
                  <a:schemeClr val="tx1"/>
                </a:solidFill>
              </a:rPr>
              <a:t>FO</a:t>
            </a:r>
            <a:r>
              <a:rPr lang="es-CO" sz="2000" b="1" dirty="0">
                <a:solidFill>
                  <a:schemeClr val="tx1"/>
                </a:solidFill>
              </a:rPr>
              <a:t>-DE-03</a:t>
            </a:r>
          </a:p>
        </p:txBody>
      </p:sp>
      <p:sp>
        <p:nvSpPr>
          <p:cNvPr id="7" name="Flecha derecha 6">
            <a:extLst>
              <a:ext uri="{FF2B5EF4-FFF2-40B4-BE49-F238E27FC236}">
                <a16:creationId xmlns="" xmlns:a16="http://schemas.microsoft.com/office/drawing/2014/main" id="{F71F40A0-997E-8C4C-9BD9-7E6C0581C6CD}"/>
              </a:ext>
            </a:extLst>
          </p:cNvPr>
          <p:cNvSpPr/>
          <p:nvPr/>
        </p:nvSpPr>
        <p:spPr>
          <a:xfrm>
            <a:off x="470263" y="822960"/>
            <a:ext cx="431074" cy="167971"/>
          </a:xfrm>
          <a:prstGeom prst="rightArrow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>
              <a:solidFill>
                <a:schemeClr val="tx1"/>
              </a:solidFill>
            </a:endParaRPr>
          </a:p>
        </p:txBody>
      </p:sp>
      <p:sp>
        <p:nvSpPr>
          <p:cNvPr id="8" name="Flecha derecha 7">
            <a:extLst>
              <a:ext uri="{FF2B5EF4-FFF2-40B4-BE49-F238E27FC236}">
                <a16:creationId xmlns="" xmlns:a16="http://schemas.microsoft.com/office/drawing/2014/main" id="{191DF49B-72C6-BF42-8E39-E045FAC6FBFD}"/>
              </a:ext>
            </a:extLst>
          </p:cNvPr>
          <p:cNvSpPr/>
          <p:nvPr/>
        </p:nvSpPr>
        <p:spPr>
          <a:xfrm>
            <a:off x="409123" y="4384765"/>
            <a:ext cx="431074" cy="167971"/>
          </a:xfrm>
          <a:prstGeom prst="rightArrow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>
              <a:solidFill>
                <a:schemeClr val="tx1"/>
              </a:solidFill>
            </a:endParaRPr>
          </a:p>
        </p:txBody>
      </p:sp>
      <p:sp>
        <p:nvSpPr>
          <p:cNvPr id="9" name="Flecha derecha 8">
            <a:extLst>
              <a:ext uri="{FF2B5EF4-FFF2-40B4-BE49-F238E27FC236}">
                <a16:creationId xmlns="" xmlns:a16="http://schemas.microsoft.com/office/drawing/2014/main" id="{5A84E2E7-0C99-524D-B3C3-B983BB2489A8}"/>
              </a:ext>
            </a:extLst>
          </p:cNvPr>
          <p:cNvSpPr/>
          <p:nvPr/>
        </p:nvSpPr>
        <p:spPr>
          <a:xfrm>
            <a:off x="6407333" y="4116855"/>
            <a:ext cx="431074" cy="167971"/>
          </a:xfrm>
          <a:prstGeom prst="rightArrow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3"/>
          <a:srcRect l="1254" t="22604" r="986" b="10549"/>
          <a:stretch/>
        </p:blipFill>
        <p:spPr bwMode="auto">
          <a:xfrm>
            <a:off x="748145" y="1340427"/>
            <a:ext cx="10972800" cy="500841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943099" y="249382"/>
            <a:ext cx="5268191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FORMATO FO-DE-03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PLAN DE ACCIÓN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6" name="Rectángulo redondeado 5">
            <a:extLst>
              <a:ext uri="{FF2B5EF4-FFF2-40B4-BE49-F238E27FC236}">
                <a16:creationId xmlns="" xmlns:a16="http://schemas.microsoft.com/office/drawing/2014/main" id="{17DF2212-3ACA-B241-9414-8EA8C7DBF029}"/>
              </a:ext>
            </a:extLst>
          </p:cNvPr>
          <p:cNvSpPr/>
          <p:nvPr/>
        </p:nvSpPr>
        <p:spPr>
          <a:xfrm>
            <a:off x="2607686" y="2121044"/>
            <a:ext cx="5176836" cy="7175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437E9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ESTRUCTURA DEL PLAN DE DESARROLLO </a:t>
            </a:r>
            <a:r>
              <a:rPr lang="es-CO" b="1" dirty="0" smtClean="0">
                <a:solidFill>
                  <a:schemeClr val="tx1"/>
                </a:solidFill>
              </a:rPr>
              <a:t>2020-2023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="" xmlns:a16="http://schemas.microsoft.com/office/drawing/2014/main" id="{41B4E8D0-4CC0-E44B-9B5A-1D2A5C4E4E39}"/>
              </a:ext>
            </a:extLst>
          </p:cNvPr>
          <p:cNvSpPr/>
          <p:nvPr/>
        </p:nvSpPr>
        <p:spPr>
          <a:xfrm>
            <a:off x="9403774" y="2121044"/>
            <a:ext cx="2088572" cy="1649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437E9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2020   Segundo semestre</a:t>
            </a:r>
            <a:endParaRPr lang="es-CO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84562" y="322117"/>
            <a:ext cx="5735783" cy="6234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PLAN DE ACCIÓN Segundo semestre 2020</a:t>
            </a:r>
            <a:endParaRPr lang="es-CO" sz="24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3"/>
          <a:srcRect l="1164" t="22128" r="6985" b="12778"/>
          <a:stretch/>
        </p:blipFill>
        <p:spPr bwMode="auto">
          <a:xfrm>
            <a:off x="218209" y="1174174"/>
            <a:ext cx="11679382" cy="5195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22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1237643"/>
            <a:ext cx="10799618" cy="4939320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H="1">
            <a:off x="3221182" y="3969327"/>
            <a:ext cx="5611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"/>
            <a:ext cx="12195830" cy="68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 redondeado">
            <a:extLst>
              <a:ext uri="{FF2B5EF4-FFF2-40B4-BE49-F238E27FC236}">
                <a16:creationId xmlns="" xmlns:a16="http://schemas.microsoft.com/office/drawing/2014/main" id="{1618D75C-82FA-6C43-B855-A45B378D7118}"/>
              </a:ext>
            </a:extLst>
          </p:cNvPr>
          <p:cNvSpPr/>
          <p:nvPr/>
        </p:nvSpPr>
        <p:spPr>
          <a:xfrm>
            <a:off x="2311022" y="1816273"/>
            <a:ext cx="8359380" cy="85725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00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PLANEAR  ES  PROYECTAR</a:t>
            </a:r>
            <a:endParaRPr lang="es-E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81ABBD8C-9744-9047-847B-813D2E529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643" y="3963248"/>
            <a:ext cx="8359380" cy="138499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O" sz="2800" b="1" dirty="0" smtClean="0"/>
              <a:t>Acción </a:t>
            </a:r>
            <a:r>
              <a:rPr lang="es-CO" sz="2800" b="1" dirty="0"/>
              <a:t>que implica la elaboración de un plan o proyecto de trabajo, estudio o de alguna actividad a realizar a futuro</a:t>
            </a:r>
            <a:endParaRPr lang="es-CO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8500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C7F62B4-F5F9-384A-AD1A-009765F78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36" y="577374"/>
            <a:ext cx="4694795" cy="606689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Rectángulo redondeado 6">
            <a:extLst>
              <a:ext uri="{FF2B5EF4-FFF2-40B4-BE49-F238E27FC236}">
                <a16:creationId xmlns="" xmlns:a16="http://schemas.microsoft.com/office/drawing/2014/main" id="{F699CC23-A46A-D042-BF83-2D30F68ACA3E}"/>
              </a:ext>
            </a:extLst>
          </p:cNvPr>
          <p:cNvSpPr/>
          <p:nvPr/>
        </p:nvSpPr>
        <p:spPr>
          <a:xfrm>
            <a:off x="6378705" y="1500694"/>
            <a:ext cx="4498653" cy="1128487"/>
          </a:xfrm>
          <a:prstGeom prst="roundRect">
            <a:avLst/>
          </a:prstGeom>
          <a:noFill/>
          <a:ln w="38100">
            <a:solidFill>
              <a:srgbClr val="3437E9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0055B2"/>
              </a:highlight>
            </a:endParaRPr>
          </a:p>
        </p:txBody>
      </p:sp>
      <p:sp>
        <p:nvSpPr>
          <p:cNvPr id="8" name="Flecha abajo 7">
            <a:extLst>
              <a:ext uri="{FF2B5EF4-FFF2-40B4-BE49-F238E27FC236}">
                <a16:creationId xmlns="" xmlns:a16="http://schemas.microsoft.com/office/drawing/2014/main" id="{BEBD2DE5-8F83-AD4D-BE3B-B2B722830469}"/>
              </a:ext>
            </a:extLst>
          </p:cNvPr>
          <p:cNvSpPr/>
          <p:nvPr/>
        </p:nvSpPr>
        <p:spPr>
          <a:xfrm>
            <a:off x="8230793" y="3163265"/>
            <a:ext cx="794478" cy="717717"/>
          </a:xfrm>
          <a:prstGeom prst="downArrow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highlight>
                <a:srgbClr val="0055B2"/>
              </a:highlight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="" xmlns:a16="http://schemas.microsoft.com/office/drawing/2014/main" id="{ADF784EC-BF3D-CD43-B685-494E054FC11C}"/>
              </a:ext>
            </a:extLst>
          </p:cNvPr>
          <p:cNvSpPr/>
          <p:nvPr/>
        </p:nvSpPr>
        <p:spPr>
          <a:xfrm>
            <a:off x="6565741" y="4415066"/>
            <a:ext cx="4498653" cy="717717"/>
          </a:xfrm>
          <a:prstGeom prst="roundRect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0055B2"/>
              </a:highligh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378705" y="1649437"/>
            <a:ext cx="4469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400" b="1" dirty="0" smtClean="0">
                <a:solidFill>
                  <a:prstClr val="black"/>
                </a:solidFill>
              </a:rPr>
              <a:t>IMPLEMENTACIÓN </a:t>
            </a:r>
            <a:r>
              <a:rPr lang="es-CO" sz="2400" b="1" dirty="0">
                <a:solidFill>
                  <a:prstClr val="black"/>
                </a:solidFill>
              </a:rPr>
              <a:t>DEL PLAN DE DESARROLLO MUNICIPAL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148945" y="4573870"/>
            <a:ext cx="3089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>
                <a:solidFill>
                  <a:prstClr val="black"/>
                </a:solidFill>
              </a:rPr>
              <a:t>PROYECTOS DE INVERSIÓ</a:t>
            </a:r>
            <a:r>
              <a:rPr lang="es-CO" b="1" dirty="0">
                <a:solidFill>
                  <a:prstClr val="black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14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68BA306D-EB73-FD4D-BEC7-557B57BFB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79" y="534494"/>
            <a:ext cx="2497219" cy="3427906"/>
          </a:xfrm>
          <a:prstGeom prst="rect">
            <a:avLst/>
          </a:prstGeom>
          <a:ln w="38100">
            <a:solidFill>
              <a:srgbClr val="3437E9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F1601F8-798E-914C-B62D-D35EBA397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399" y="3140328"/>
            <a:ext cx="2633536" cy="34382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E52F4E6A-8DFD-AA49-AA9D-58DA446C7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637" y="677770"/>
            <a:ext cx="2590917" cy="355579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BAF2E876-6889-C040-8C7A-1BFAE704D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4238" y="2391452"/>
            <a:ext cx="2527907" cy="3684222"/>
          </a:xfrm>
          <a:prstGeom prst="rect">
            <a:avLst/>
          </a:prstGeom>
          <a:ln w="38100">
            <a:solidFill>
              <a:srgbClr val="3437E9"/>
            </a:solidFill>
          </a:ln>
        </p:spPr>
      </p:pic>
    </p:spTree>
    <p:extLst>
      <p:ext uri="{BB962C8B-B14F-4D97-AF65-F5344CB8AC3E}">
        <p14:creationId xmlns:p14="http://schemas.microsoft.com/office/powerpoint/2010/main" val="35682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="" xmlns:a16="http://schemas.microsoft.com/office/drawing/2014/main" id="{5CEB6112-8B5B-3644-B649-141E61903925}"/>
              </a:ext>
            </a:extLst>
          </p:cNvPr>
          <p:cNvSpPr/>
          <p:nvPr/>
        </p:nvSpPr>
        <p:spPr>
          <a:xfrm>
            <a:off x="757039" y="280555"/>
            <a:ext cx="5638800" cy="745653"/>
          </a:xfrm>
          <a:prstGeom prst="roundRect">
            <a:avLst/>
          </a:prstGeom>
          <a:noFill/>
          <a:ln w="38100">
            <a:solidFill>
              <a:srgbClr val="3437E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0055B2"/>
              </a:highligh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BA47AD1-D6C4-E04A-8F35-72130722C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" y="1138428"/>
            <a:ext cx="5638800" cy="1079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190B2166-3E84-A746-AC9A-1E063F00D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6" y="2432355"/>
            <a:ext cx="7353300" cy="204797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AB13296B-7355-124A-AC49-46CCEC471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68" y="4584562"/>
            <a:ext cx="6845300" cy="15494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693718" y="398760"/>
            <a:ext cx="3616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/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19194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>
            <a:extLst>
              <a:ext uri="{FF2B5EF4-FFF2-40B4-BE49-F238E27FC236}">
                <a16:creationId xmlns="" xmlns:a16="http://schemas.microsoft.com/office/drawing/2014/main" id="{2B57772D-7C27-8D47-BE34-0E352028B01F}"/>
              </a:ext>
            </a:extLst>
          </p:cNvPr>
          <p:cNvSpPr/>
          <p:nvPr/>
        </p:nvSpPr>
        <p:spPr>
          <a:xfrm>
            <a:off x="664902" y="701679"/>
            <a:ext cx="7416562" cy="656492"/>
          </a:xfrm>
          <a:prstGeom prst="roundRect">
            <a:avLst/>
          </a:prstGeom>
          <a:noFill/>
          <a:ln w="38100">
            <a:solidFill>
              <a:srgbClr val="3437E9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PLAN INDICATIVO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3811D698-F205-C146-A76E-581454294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2" y="1588156"/>
            <a:ext cx="10744316" cy="460228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0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ceso alternativo 9">
            <a:extLst>
              <a:ext uri="{FF2B5EF4-FFF2-40B4-BE49-F238E27FC236}">
                <a16:creationId xmlns="" xmlns:a16="http://schemas.microsoft.com/office/drawing/2014/main" id="{716EA0EE-3E54-264D-8D37-368876CC9021}"/>
              </a:ext>
            </a:extLst>
          </p:cNvPr>
          <p:cNvSpPr/>
          <p:nvPr/>
        </p:nvSpPr>
        <p:spPr>
          <a:xfrm>
            <a:off x="2088790" y="790095"/>
            <a:ext cx="4520242" cy="499060"/>
          </a:xfrm>
          <a:prstGeom prst="flowChartAlternateProcess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</a:rPr>
              <a:t>PROYECTO DE INVERSIÓN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7CADB753-4918-0943-9C75-92CC1F8D94CC}"/>
              </a:ext>
            </a:extLst>
          </p:cNvPr>
          <p:cNvSpPr/>
          <p:nvPr/>
        </p:nvSpPr>
        <p:spPr>
          <a:xfrm>
            <a:off x="3867269" y="2603333"/>
            <a:ext cx="1544128" cy="34721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="" xmlns:a16="http://schemas.microsoft.com/office/drawing/2014/main" id="{4BF9D747-CE10-7B44-B532-1744304A4AEA}"/>
              </a:ext>
            </a:extLst>
          </p:cNvPr>
          <p:cNvSpPr/>
          <p:nvPr/>
        </p:nvSpPr>
        <p:spPr>
          <a:xfrm>
            <a:off x="6029265" y="2072298"/>
            <a:ext cx="3359269" cy="193076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VIGENCIA 2020 </a:t>
            </a:r>
            <a:r>
              <a:rPr lang="es-CO" sz="1200" b="1" dirty="0" smtClean="0">
                <a:solidFill>
                  <a:schemeClr val="tx1"/>
                </a:solidFill>
              </a:rPr>
              <a:t>segundo semestre</a:t>
            </a:r>
            <a:endParaRPr lang="es-CO" sz="1200" b="1" dirty="0">
              <a:solidFill>
                <a:schemeClr val="tx1"/>
              </a:solidFill>
            </a:endParaRPr>
          </a:p>
        </p:txBody>
      </p:sp>
      <p:sp>
        <p:nvSpPr>
          <p:cNvPr id="13" name="Proceso alternativo 12">
            <a:extLst>
              <a:ext uri="{FF2B5EF4-FFF2-40B4-BE49-F238E27FC236}">
                <a16:creationId xmlns="" xmlns:a16="http://schemas.microsoft.com/office/drawing/2014/main" id="{DA5B87CC-5D45-C541-A4C3-529E150C11BE}"/>
              </a:ext>
            </a:extLst>
          </p:cNvPr>
          <p:cNvSpPr/>
          <p:nvPr/>
        </p:nvSpPr>
        <p:spPr>
          <a:xfrm>
            <a:off x="6029265" y="2374225"/>
            <a:ext cx="508958" cy="267418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00" b="1" dirty="0" smtClean="0">
                <a:solidFill>
                  <a:schemeClr val="tx1"/>
                </a:solidFill>
              </a:rPr>
              <a:t>JULIO</a:t>
            </a:r>
            <a:endParaRPr lang="es-CO" sz="700" b="1" dirty="0">
              <a:solidFill>
                <a:schemeClr val="tx1"/>
              </a:solidFill>
            </a:endParaRPr>
          </a:p>
        </p:txBody>
      </p:sp>
      <p:sp>
        <p:nvSpPr>
          <p:cNvPr id="14" name="Proceso alternativo 13">
            <a:extLst>
              <a:ext uri="{FF2B5EF4-FFF2-40B4-BE49-F238E27FC236}">
                <a16:creationId xmlns="" xmlns:a16="http://schemas.microsoft.com/office/drawing/2014/main" id="{D8A9E2CF-5403-1E46-BC70-0A2A4E78E8A9}"/>
              </a:ext>
            </a:extLst>
          </p:cNvPr>
          <p:cNvSpPr/>
          <p:nvPr/>
        </p:nvSpPr>
        <p:spPr>
          <a:xfrm>
            <a:off x="6567725" y="2363167"/>
            <a:ext cx="508958" cy="267418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00" b="1" dirty="0" smtClean="0">
                <a:solidFill>
                  <a:schemeClr val="tx1"/>
                </a:solidFill>
              </a:rPr>
              <a:t>AGOST</a:t>
            </a:r>
            <a:endParaRPr lang="es-CO" sz="700" b="1" dirty="0">
              <a:solidFill>
                <a:schemeClr val="tx1"/>
              </a:solidFill>
            </a:endParaRPr>
          </a:p>
        </p:txBody>
      </p:sp>
      <p:sp>
        <p:nvSpPr>
          <p:cNvPr id="15" name="Proceso alternativo 14">
            <a:extLst>
              <a:ext uri="{FF2B5EF4-FFF2-40B4-BE49-F238E27FC236}">
                <a16:creationId xmlns="" xmlns:a16="http://schemas.microsoft.com/office/drawing/2014/main" id="{2F494573-9659-7947-BBAE-658FE27B2D26}"/>
              </a:ext>
            </a:extLst>
          </p:cNvPr>
          <p:cNvSpPr/>
          <p:nvPr/>
        </p:nvSpPr>
        <p:spPr>
          <a:xfrm>
            <a:off x="7088508" y="2362010"/>
            <a:ext cx="508958" cy="267418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00" b="1" dirty="0" smtClean="0">
                <a:solidFill>
                  <a:schemeClr val="tx1"/>
                </a:solidFill>
              </a:rPr>
              <a:t>SEPTIE</a:t>
            </a:r>
            <a:endParaRPr lang="es-CO" sz="700" b="1" dirty="0">
              <a:solidFill>
                <a:schemeClr val="tx1"/>
              </a:solidFill>
            </a:endParaRPr>
          </a:p>
        </p:txBody>
      </p:sp>
      <p:sp>
        <p:nvSpPr>
          <p:cNvPr id="16" name="Proceso alternativo 15">
            <a:extLst>
              <a:ext uri="{FF2B5EF4-FFF2-40B4-BE49-F238E27FC236}">
                <a16:creationId xmlns="" xmlns:a16="http://schemas.microsoft.com/office/drawing/2014/main" id="{2AAA1951-5534-BF4D-9B58-7581C5B75C28}"/>
              </a:ext>
            </a:extLst>
          </p:cNvPr>
          <p:cNvSpPr/>
          <p:nvPr/>
        </p:nvSpPr>
        <p:spPr>
          <a:xfrm>
            <a:off x="7628736" y="2362009"/>
            <a:ext cx="508958" cy="267418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00" b="1" dirty="0" smtClean="0">
                <a:solidFill>
                  <a:schemeClr val="tx1"/>
                </a:solidFill>
              </a:rPr>
              <a:t>OCTUB </a:t>
            </a:r>
            <a:endParaRPr lang="es-CO" sz="700" b="1" dirty="0">
              <a:solidFill>
                <a:schemeClr val="tx1"/>
              </a:solidFill>
            </a:endParaRPr>
          </a:p>
        </p:txBody>
      </p:sp>
      <p:sp>
        <p:nvSpPr>
          <p:cNvPr id="17" name="Proceso alternativo 16">
            <a:extLst>
              <a:ext uri="{FF2B5EF4-FFF2-40B4-BE49-F238E27FC236}">
                <a16:creationId xmlns="" xmlns:a16="http://schemas.microsoft.com/office/drawing/2014/main" id="{77EB6D45-4887-0F4F-A3F8-72557DAD1298}"/>
              </a:ext>
            </a:extLst>
          </p:cNvPr>
          <p:cNvSpPr/>
          <p:nvPr/>
        </p:nvSpPr>
        <p:spPr>
          <a:xfrm>
            <a:off x="8182983" y="2370634"/>
            <a:ext cx="508958" cy="267418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00" b="1" dirty="0" smtClean="0">
                <a:solidFill>
                  <a:schemeClr val="tx1"/>
                </a:solidFill>
              </a:rPr>
              <a:t>NOVIE</a:t>
            </a:r>
            <a:endParaRPr lang="es-CO" sz="700" b="1" dirty="0">
              <a:solidFill>
                <a:schemeClr val="tx1"/>
              </a:solidFill>
            </a:endParaRPr>
          </a:p>
        </p:txBody>
      </p:sp>
      <p:sp>
        <p:nvSpPr>
          <p:cNvPr id="18" name="Proceso alternativo 17">
            <a:extLst>
              <a:ext uri="{FF2B5EF4-FFF2-40B4-BE49-F238E27FC236}">
                <a16:creationId xmlns="" xmlns:a16="http://schemas.microsoft.com/office/drawing/2014/main" id="{CB649BC4-10CB-5844-8EE3-02CAB8DBFD99}"/>
              </a:ext>
            </a:extLst>
          </p:cNvPr>
          <p:cNvSpPr/>
          <p:nvPr/>
        </p:nvSpPr>
        <p:spPr>
          <a:xfrm>
            <a:off x="8746930" y="2370634"/>
            <a:ext cx="508958" cy="267418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00" b="1" dirty="0" smtClean="0">
                <a:solidFill>
                  <a:schemeClr val="tx1"/>
                </a:solidFill>
              </a:rPr>
              <a:t>DICIEM </a:t>
            </a:r>
            <a:endParaRPr lang="es-CO" sz="700" b="1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C449FA5B-806A-1942-9E65-CD71061898D7}"/>
              </a:ext>
            </a:extLst>
          </p:cNvPr>
          <p:cNvSpPr/>
          <p:nvPr/>
        </p:nvSpPr>
        <p:spPr>
          <a:xfrm>
            <a:off x="6015606" y="3000144"/>
            <a:ext cx="1226389" cy="1193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BE83998B-EA29-0040-BD57-14743F0BC1FE}"/>
              </a:ext>
            </a:extLst>
          </p:cNvPr>
          <p:cNvSpPr/>
          <p:nvPr/>
        </p:nvSpPr>
        <p:spPr>
          <a:xfrm>
            <a:off x="6655757" y="3723123"/>
            <a:ext cx="1627517" cy="1207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CA840065-B109-0048-9535-AECD23589AED}"/>
              </a:ext>
            </a:extLst>
          </p:cNvPr>
          <p:cNvSpPr/>
          <p:nvPr/>
        </p:nvSpPr>
        <p:spPr>
          <a:xfrm>
            <a:off x="6697089" y="4556649"/>
            <a:ext cx="2181045" cy="129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3D86FE10-BE2D-9840-8110-0B3E38FD9A0A}"/>
              </a:ext>
            </a:extLst>
          </p:cNvPr>
          <p:cNvSpPr/>
          <p:nvPr/>
        </p:nvSpPr>
        <p:spPr>
          <a:xfrm>
            <a:off x="8878134" y="5434343"/>
            <a:ext cx="501769" cy="12077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Picture 2" descr="Resultado de imagen">
            <a:extLst>
              <a:ext uri="{FF2B5EF4-FFF2-40B4-BE49-F238E27FC236}">
                <a16:creationId xmlns="" xmlns:a16="http://schemas.microsoft.com/office/drawing/2014/main" id="{F5434FCC-47A3-B740-9B6A-E2415E93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789" y="3197279"/>
            <a:ext cx="554998" cy="15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sultado de imagen">
            <a:extLst>
              <a:ext uri="{FF2B5EF4-FFF2-40B4-BE49-F238E27FC236}">
                <a16:creationId xmlns="" xmlns:a16="http://schemas.microsoft.com/office/drawing/2014/main" id="{5F4EB807-7F16-DC4C-B7D5-410E755D3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526" y="3197277"/>
            <a:ext cx="554998" cy="147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sultado de imagen">
            <a:extLst>
              <a:ext uri="{FF2B5EF4-FFF2-40B4-BE49-F238E27FC236}">
                <a16:creationId xmlns="" xmlns:a16="http://schemas.microsoft.com/office/drawing/2014/main" id="{A5854E61-2F19-3A45-8D22-A9CF1071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526" y="3197276"/>
            <a:ext cx="554998" cy="147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ector recto de flecha 25">
            <a:extLst>
              <a:ext uri="{FF2B5EF4-FFF2-40B4-BE49-F238E27FC236}">
                <a16:creationId xmlns="" xmlns:a16="http://schemas.microsoft.com/office/drawing/2014/main" id="{2EA66CF3-FEF3-1C4B-8668-A8A75E0B8239}"/>
              </a:ext>
            </a:extLst>
          </p:cNvPr>
          <p:cNvCxnSpPr/>
          <p:nvPr/>
        </p:nvCxnSpPr>
        <p:spPr>
          <a:xfrm>
            <a:off x="5663359" y="3077781"/>
            <a:ext cx="3105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="" xmlns:a16="http://schemas.microsoft.com/office/drawing/2014/main" id="{EBC94A96-F998-8140-A93F-8979E3847DAA}"/>
              </a:ext>
            </a:extLst>
          </p:cNvPr>
          <p:cNvCxnSpPr/>
          <p:nvPr/>
        </p:nvCxnSpPr>
        <p:spPr>
          <a:xfrm>
            <a:off x="5663359" y="3783738"/>
            <a:ext cx="97730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="" xmlns:a16="http://schemas.microsoft.com/office/drawing/2014/main" id="{70D63C6D-5284-7849-89C6-895B1DD93077}"/>
              </a:ext>
            </a:extLst>
          </p:cNvPr>
          <p:cNvCxnSpPr/>
          <p:nvPr/>
        </p:nvCxnSpPr>
        <p:spPr>
          <a:xfrm>
            <a:off x="5633167" y="4668084"/>
            <a:ext cx="97730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="" xmlns:a16="http://schemas.microsoft.com/office/drawing/2014/main" id="{1A0EFACE-AE4C-2A45-9E11-7DE0D8D2228A}"/>
              </a:ext>
            </a:extLst>
          </p:cNvPr>
          <p:cNvCxnSpPr/>
          <p:nvPr/>
        </p:nvCxnSpPr>
        <p:spPr>
          <a:xfrm>
            <a:off x="5695707" y="5494728"/>
            <a:ext cx="314900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redondeado 29">
            <a:extLst>
              <a:ext uri="{FF2B5EF4-FFF2-40B4-BE49-F238E27FC236}">
                <a16:creationId xmlns="" xmlns:a16="http://schemas.microsoft.com/office/drawing/2014/main" id="{836C4258-3E70-0244-AEEB-C21D87955896}"/>
              </a:ext>
            </a:extLst>
          </p:cNvPr>
          <p:cNvSpPr/>
          <p:nvPr/>
        </p:nvSpPr>
        <p:spPr>
          <a:xfrm>
            <a:off x="3976176" y="2953450"/>
            <a:ext cx="1276710" cy="284671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</a:rPr>
              <a:t>ACTIVIDAD 1</a:t>
            </a:r>
            <a:r>
              <a:rPr lang="es-CO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" name="Rectángulo redondeado 30">
            <a:extLst>
              <a:ext uri="{FF2B5EF4-FFF2-40B4-BE49-F238E27FC236}">
                <a16:creationId xmlns="" xmlns:a16="http://schemas.microsoft.com/office/drawing/2014/main" id="{C47F27FA-3EDA-AD4B-88A2-11EB004AD032}"/>
              </a:ext>
            </a:extLst>
          </p:cNvPr>
          <p:cNvSpPr/>
          <p:nvPr/>
        </p:nvSpPr>
        <p:spPr>
          <a:xfrm>
            <a:off x="3976176" y="3708985"/>
            <a:ext cx="1276710" cy="284671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</a:rPr>
              <a:t>ACTIVIDAD 1</a:t>
            </a:r>
            <a:r>
              <a:rPr lang="es-CO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2" name="Rectángulo redondeado 31">
            <a:extLst>
              <a:ext uri="{FF2B5EF4-FFF2-40B4-BE49-F238E27FC236}">
                <a16:creationId xmlns="" xmlns:a16="http://schemas.microsoft.com/office/drawing/2014/main" id="{D1987762-EE32-3947-905C-FDFAC4390328}"/>
              </a:ext>
            </a:extLst>
          </p:cNvPr>
          <p:cNvSpPr/>
          <p:nvPr/>
        </p:nvSpPr>
        <p:spPr>
          <a:xfrm>
            <a:off x="3976176" y="4534332"/>
            <a:ext cx="1276710" cy="284671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</a:rPr>
              <a:t>ACTIVIDAD 1</a:t>
            </a:r>
            <a:r>
              <a:rPr lang="es-CO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" name="Rectángulo redondeado 32">
            <a:extLst>
              <a:ext uri="{FF2B5EF4-FFF2-40B4-BE49-F238E27FC236}">
                <a16:creationId xmlns="" xmlns:a16="http://schemas.microsoft.com/office/drawing/2014/main" id="{A7CAEA15-1AAF-924B-9369-0E47AE9B0919}"/>
              </a:ext>
            </a:extLst>
          </p:cNvPr>
          <p:cNvSpPr/>
          <p:nvPr/>
        </p:nvSpPr>
        <p:spPr>
          <a:xfrm>
            <a:off x="4000978" y="5352393"/>
            <a:ext cx="1276710" cy="284671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</a:rPr>
              <a:t>ACTIVIDAD 1</a:t>
            </a:r>
            <a:r>
              <a:rPr lang="es-CO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Rectángulo redondeado 33">
            <a:extLst>
              <a:ext uri="{FF2B5EF4-FFF2-40B4-BE49-F238E27FC236}">
                <a16:creationId xmlns="" xmlns:a16="http://schemas.microsoft.com/office/drawing/2014/main" id="{3D1D226D-B765-B846-B387-72444D5EEE75}"/>
              </a:ext>
            </a:extLst>
          </p:cNvPr>
          <p:cNvSpPr/>
          <p:nvPr/>
        </p:nvSpPr>
        <p:spPr>
          <a:xfrm>
            <a:off x="1881037" y="2811114"/>
            <a:ext cx="1483743" cy="284671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</a:rPr>
              <a:t>PRODUCTO 1 </a:t>
            </a:r>
          </a:p>
        </p:txBody>
      </p:sp>
      <p:sp>
        <p:nvSpPr>
          <p:cNvPr id="35" name="Rectángulo redondeado 34">
            <a:extLst>
              <a:ext uri="{FF2B5EF4-FFF2-40B4-BE49-F238E27FC236}">
                <a16:creationId xmlns="" xmlns:a16="http://schemas.microsoft.com/office/drawing/2014/main" id="{67320366-7BBA-3845-86EF-2A46325CB2E3}"/>
              </a:ext>
            </a:extLst>
          </p:cNvPr>
          <p:cNvSpPr/>
          <p:nvPr/>
        </p:nvSpPr>
        <p:spPr>
          <a:xfrm>
            <a:off x="1881037" y="3507688"/>
            <a:ext cx="1483743" cy="284671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</a:rPr>
              <a:t>PRODUCTO 1 </a:t>
            </a:r>
          </a:p>
        </p:txBody>
      </p:sp>
      <p:sp>
        <p:nvSpPr>
          <p:cNvPr id="36" name="Rectángulo redondeado 35">
            <a:extLst>
              <a:ext uri="{FF2B5EF4-FFF2-40B4-BE49-F238E27FC236}">
                <a16:creationId xmlns="" xmlns:a16="http://schemas.microsoft.com/office/drawing/2014/main" id="{08F03705-4DEA-3E41-8E67-EC86271D0A8F}"/>
              </a:ext>
            </a:extLst>
          </p:cNvPr>
          <p:cNvSpPr/>
          <p:nvPr/>
        </p:nvSpPr>
        <p:spPr>
          <a:xfrm>
            <a:off x="1777546" y="4414594"/>
            <a:ext cx="1483743" cy="284110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</a:rPr>
              <a:t>PRODUCTO 1 </a:t>
            </a:r>
          </a:p>
        </p:txBody>
      </p:sp>
      <p:sp>
        <p:nvSpPr>
          <p:cNvPr id="37" name="Rectángulo redondeado 36">
            <a:extLst>
              <a:ext uri="{FF2B5EF4-FFF2-40B4-BE49-F238E27FC236}">
                <a16:creationId xmlns="" xmlns:a16="http://schemas.microsoft.com/office/drawing/2014/main" id="{4B951EC9-180D-B24E-8EB7-F43F4E64B8E1}"/>
              </a:ext>
            </a:extLst>
          </p:cNvPr>
          <p:cNvSpPr/>
          <p:nvPr/>
        </p:nvSpPr>
        <p:spPr>
          <a:xfrm>
            <a:off x="1777546" y="5412777"/>
            <a:ext cx="1483743" cy="284671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</a:rPr>
              <a:t>PRODUCTO 1 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="" xmlns:a16="http://schemas.microsoft.com/office/drawing/2014/main" id="{76BE9509-D261-A047-81A4-5A494E981F36}"/>
              </a:ext>
            </a:extLst>
          </p:cNvPr>
          <p:cNvCxnSpPr/>
          <p:nvPr/>
        </p:nvCxnSpPr>
        <p:spPr>
          <a:xfrm>
            <a:off x="1409405" y="2953449"/>
            <a:ext cx="3583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="" xmlns:a16="http://schemas.microsoft.com/office/drawing/2014/main" id="{099CC349-DC83-AD4E-86D8-C6C0C53AE4D8}"/>
              </a:ext>
            </a:extLst>
          </p:cNvPr>
          <p:cNvCxnSpPr/>
          <p:nvPr/>
        </p:nvCxnSpPr>
        <p:spPr>
          <a:xfrm>
            <a:off x="1390304" y="3704676"/>
            <a:ext cx="3583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="" xmlns:a16="http://schemas.microsoft.com/office/drawing/2014/main" id="{F85ACFE4-625F-1E48-B631-4666077BA757}"/>
              </a:ext>
            </a:extLst>
          </p:cNvPr>
          <p:cNvCxnSpPr/>
          <p:nvPr/>
        </p:nvCxnSpPr>
        <p:spPr>
          <a:xfrm>
            <a:off x="1341466" y="4556649"/>
            <a:ext cx="3583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="" xmlns:a16="http://schemas.microsoft.com/office/drawing/2014/main" id="{E00A9684-C429-8441-A9B3-B9A05AF5F116}"/>
              </a:ext>
            </a:extLst>
          </p:cNvPr>
          <p:cNvCxnSpPr/>
          <p:nvPr/>
        </p:nvCxnSpPr>
        <p:spPr>
          <a:xfrm>
            <a:off x="1276357" y="5555112"/>
            <a:ext cx="3583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4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03" y="405245"/>
            <a:ext cx="7455877" cy="595399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Proceso alternativo 8">
            <a:extLst>
              <a:ext uri="{FF2B5EF4-FFF2-40B4-BE49-F238E27FC236}">
                <a16:creationId xmlns="" xmlns:a16="http://schemas.microsoft.com/office/drawing/2014/main" id="{716EA0EE-3E54-264D-8D37-368876CC9021}"/>
              </a:ext>
            </a:extLst>
          </p:cNvPr>
          <p:cNvSpPr/>
          <p:nvPr/>
        </p:nvSpPr>
        <p:spPr>
          <a:xfrm>
            <a:off x="8427027" y="2021031"/>
            <a:ext cx="3231573" cy="2722418"/>
          </a:xfrm>
          <a:prstGeom prst="flowChartAlternateProcess">
            <a:avLst/>
          </a:prstGeom>
          <a:noFill/>
          <a:ln w="57150">
            <a:solidFill>
              <a:srgbClr val="0000CC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</a:rPr>
              <a:t>PERFIL PROYECTO DE INVERSIÓN </a:t>
            </a:r>
          </a:p>
          <a:p>
            <a:pPr algn="ctr"/>
            <a:r>
              <a:rPr lang="es-CO" sz="2800" b="1" dirty="0" smtClean="0">
                <a:solidFill>
                  <a:schemeClr val="tx1"/>
                </a:solidFill>
              </a:rPr>
              <a:t>FO-DE-08</a:t>
            </a:r>
            <a:endParaRPr lang="es-CO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7"/>
          <p:cNvPicPr>
            <a:picLocks/>
          </p:cNvPicPr>
          <p:nvPr/>
        </p:nvPicPr>
        <p:blipFill rotWithShape="1">
          <a:blip r:embed="rId3"/>
          <a:srcRect l="1075" t="22445" r="20145" b="10231"/>
          <a:stretch/>
        </p:blipFill>
        <p:spPr bwMode="auto">
          <a:xfrm>
            <a:off x="675409" y="1350818"/>
            <a:ext cx="11149446" cy="4977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8200" y="374073"/>
            <a:ext cx="6296891" cy="7481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HOMOLOGACIÓN PRESUPUESTAL</a:t>
            </a:r>
            <a:endParaRPr lang="es-CO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173</Words>
  <Application>Microsoft Office PowerPoint</Application>
  <PresentationFormat>Panorámica</PresentationFormat>
  <Paragraphs>45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Maldonado Salazar</dc:creator>
  <cp:lastModifiedBy>Maria Monica Villamil Gallego</cp:lastModifiedBy>
  <cp:revision>91</cp:revision>
  <cp:lastPrinted>2020-06-18T19:36:34Z</cp:lastPrinted>
  <dcterms:created xsi:type="dcterms:W3CDTF">2020-01-03T19:29:38Z</dcterms:created>
  <dcterms:modified xsi:type="dcterms:W3CDTF">2020-06-23T15:01:36Z</dcterms:modified>
</cp:coreProperties>
</file>